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74" r:id="rId4"/>
    <p:sldId id="275" r:id="rId5"/>
    <p:sldId id="272" r:id="rId6"/>
    <p:sldId id="271" r:id="rId7"/>
    <p:sldId id="270" r:id="rId8"/>
    <p:sldId id="269" r:id="rId9"/>
    <p:sldId id="268" r:id="rId10"/>
    <p:sldId id="266" r:id="rId11"/>
    <p:sldId id="267" r:id="rId12"/>
    <p:sldId id="265" r:id="rId13"/>
    <p:sldId id="264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1A7C-D68C-4AE3-9E91-370BAB931F61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135F941-F7F3-46F9-A4DF-3DFC44B9B92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1A7C-D68C-4AE3-9E91-370BAB931F61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F941-F7F3-46F9-A4DF-3DFC44B9B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1A7C-D68C-4AE3-9E91-370BAB931F61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F941-F7F3-46F9-A4DF-3DFC44B9B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1A7C-D68C-4AE3-9E91-370BAB931F61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F941-F7F3-46F9-A4DF-3DFC44B9B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1A7C-D68C-4AE3-9E91-370BAB931F61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F941-F7F3-46F9-A4DF-3DFC44B9B92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1A7C-D68C-4AE3-9E91-370BAB931F61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F941-F7F3-46F9-A4DF-3DFC44B9B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1A7C-D68C-4AE3-9E91-370BAB931F61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F941-F7F3-46F9-A4DF-3DFC44B9B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1A7C-D68C-4AE3-9E91-370BAB931F61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F941-F7F3-46F9-A4DF-3DFC44B9B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1A7C-D68C-4AE3-9E91-370BAB931F61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F941-F7F3-46F9-A4DF-3DFC44B9B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1A7C-D68C-4AE3-9E91-370BAB931F61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F941-F7F3-46F9-A4DF-3DFC44B9B92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1A7C-D68C-4AE3-9E91-370BAB931F61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F941-F7F3-46F9-A4DF-3DFC44B9B92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1C31A7C-D68C-4AE3-9E91-370BAB931F61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135F941-F7F3-46F9-A4DF-3DFC44B9B92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429000"/>
            <a:ext cx="6991631" cy="1161251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  <a:latin typeface="+mn-lt"/>
              </a:rPr>
              <a:t>Состояния, Требующие оказания первой медицинской помощи.</a:t>
            </a:r>
            <a:br>
              <a:rPr lang="ru-RU" sz="2400" dirty="0" smtClean="0">
                <a:solidFill>
                  <a:srgbClr val="FF0000"/>
                </a:solidFill>
                <a:latin typeface="+mn-lt"/>
              </a:rPr>
            </a:br>
            <a:r>
              <a:rPr lang="ru-RU" sz="2400" dirty="0" smtClean="0">
                <a:solidFill>
                  <a:srgbClr val="FF0000"/>
                </a:solidFill>
                <a:latin typeface="+mn-lt"/>
              </a:rPr>
              <a:t>Первая помощь пострадавшим</a:t>
            </a:r>
            <a:endParaRPr lang="ru-RU" sz="24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6632"/>
            <a:ext cx="2736304" cy="274314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16632"/>
            <a:ext cx="3516852" cy="274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5265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Восстановление работы сердца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266" y="4106894"/>
            <a:ext cx="5029798" cy="2634474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ru-RU" dirty="0">
                <a:solidFill>
                  <a:schemeClr val="tx1"/>
                </a:solidFill>
              </a:rPr>
              <a:t>Для восстановления работы сердца во многих случаях может быть достаточным проведение прекардиального удара. Для этого ладонь одной руки размещают на нижней трети грудины и наносят по ней короткий и резкий удар кулаком другой руки.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663" y="4149080"/>
            <a:ext cx="3672408" cy="230413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93125"/>
            <a:ext cx="4384599" cy="22678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24663" y="1802608"/>
            <a:ext cx="36033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Запомни! </a:t>
            </a:r>
            <a:r>
              <a:rPr lang="ru-RU" sz="2000" dirty="0"/>
              <a:t>Правильно и вовремя нанесенный прекардиальный удар может в считанные секунды вернуть человека к жизни.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90705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Искусственное дыхание методом «изо рта в </a:t>
            </a:r>
            <a:r>
              <a:rPr lang="ru-RU" dirty="0" smtClean="0">
                <a:solidFill>
                  <a:srgbClr val="FF0000"/>
                </a:solidFill>
              </a:rPr>
              <a:t>рот»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9912" y="1628800"/>
            <a:ext cx="5112568" cy="3600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1.  Удерживая запрокинутой голову пострадавшего и сделав глубокий вдох, вдувают выдыхаемый воздух в рот, при этом нос пострадавшего зажимают пальцами для предотвращения выхода воздуха. </a:t>
            </a:r>
          </a:p>
          <a:p>
            <a:pPr marL="11430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2.  После вдувания воздуха необходимо </a:t>
            </a:r>
            <a:r>
              <a:rPr lang="ru-RU" sz="2000" dirty="0" smtClean="0">
                <a:solidFill>
                  <a:schemeClr val="tx1"/>
                </a:solidFill>
              </a:rPr>
              <a:t>отстраниться.</a:t>
            </a:r>
          </a:p>
          <a:p>
            <a:pPr marL="11430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3</a:t>
            </a:r>
            <a:r>
              <a:rPr lang="ru-RU" sz="2000" dirty="0">
                <a:solidFill>
                  <a:schemeClr val="tx1"/>
                </a:solidFill>
              </a:rPr>
              <a:t>. Частота вдуваний воздуха 12–18 раз в </a:t>
            </a:r>
            <a:r>
              <a:rPr lang="ru-RU" sz="2000" dirty="0" smtClean="0">
                <a:solidFill>
                  <a:schemeClr val="tx1"/>
                </a:solidFill>
              </a:rPr>
              <a:t>минуту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869160"/>
            <a:ext cx="3999136" cy="18971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00986"/>
            <a:ext cx="3556000" cy="43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6827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Наружный массаж сердца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1" y="1752600"/>
            <a:ext cx="5268583" cy="239648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1. </a:t>
            </a:r>
            <a:r>
              <a:rPr lang="ru-RU" sz="1600" dirty="0">
                <a:solidFill>
                  <a:schemeClr val="tx1"/>
                </a:solidFill>
              </a:rPr>
              <a:t>Пострадавшего укладывают на жесткую поверхность.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2.</a:t>
            </a:r>
            <a:r>
              <a:rPr lang="ru-RU" sz="1600" dirty="0">
                <a:solidFill>
                  <a:schemeClr val="tx1"/>
                </a:solidFill>
              </a:rPr>
              <a:t> Помещают обе свои ладони на нижнюю треть грудины и энергичными толчками надавливают на грудную стенку, используя при этом массу собственного тела. 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3</a:t>
            </a:r>
            <a:r>
              <a:rPr lang="ru-RU" sz="1600" b="1" dirty="0">
                <a:solidFill>
                  <a:schemeClr val="tx1"/>
                </a:solidFill>
              </a:rPr>
              <a:t>.  </a:t>
            </a:r>
            <a:r>
              <a:rPr lang="ru-RU" sz="1600" dirty="0">
                <a:solidFill>
                  <a:schemeClr val="tx1"/>
                </a:solidFill>
              </a:rPr>
              <a:t>Массаж сердца осуществляют с частотой 60 надавливаний в минуту. 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095" y="2060848"/>
            <a:ext cx="3644900" cy="40132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3" y="4212913"/>
            <a:ext cx="5196576" cy="205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6979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Признаки эффективности мероприятий по оживлению организма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3168352"/>
          </a:xfrm>
        </p:spPr>
        <p:txBody>
          <a:bodyPr>
            <a:normAutofit fontScale="92500" lnSpcReduction="20000"/>
          </a:bodyPr>
          <a:lstStyle/>
          <a:p>
            <a:pPr marL="114300" indent="0" algn="just">
              <a:buNone/>
            </a:pPr>
            <a:r>
              <a:rPr lang="ru-RU" sz="2600" dirty="0">
                <a:solidFill>
                  <a:schemeClr val="tx1"/>
                </a:solidFill>
              </a:rPr>
              <a:t> Показателями эффективности реанимационных мероприятий служат:</a:t>
            </a:r>
          </a:p>
          <a:p>
            <a:pPr marL="114300" indent="0">
              <a:buNone/>
            </a:pPr>
            <a:r>
              <a:rPr lang="ru-RU" sz="2600" b="1" dirty="0">
                <a:solidFill>
                  <a:schemeClr val="tx1"/>
                </a:solidFill>
              </a:rPr>
              <a:t>1. </a:t>
            </a:r>
            <a:r>
              <a:rPr lang="ru-RU" sz="2600" dirty="0">
                <a:solidFill>
                  <a:schemeClr val="tx1"/>
                </a:solidFill>
              </a:rPr>
              <a:t>появление во время массажа толчков на сонной, бедренной или лучевой артериях;</a:t>
            </a:r>
          </a:p>
          <a:p>
            <a:pPr marL="114300" indent="0">
              <a:buNone/>
            </a:pPr>
            <a:r>
              <a:rPr lang="ru-RU" sz="2600" b="1" dirty="0">
                <a:solidFill>
                  <a:schemeClr val="tx1"/>
                </a:solidFill>
              </a:rPr>
              <a:t>2. </a:t>
            </a:r>
            <a:r>
              <a:rPr lang="ru-RU" sz="2600" dirty="0" err="1" smtClean="0">
                <a:solidFill>
                  <a:schemeClr val="tx1"/>
                </a:solidFill>
              </a:rPr>
              <a:t>розовение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>
                <a:solidFill>
                  <a:schemeClr val="tx1"/>
                </a:solidFill>
              </a:rPr>
              <a:t>кожи носогубного треугольника (появляется не всегда);</a:t>
            </a:r>
          </a:p>
          <a:p>
            <a:pPr marL="114300" indent="0">
              <a:buNone/>
            </a:pPr>
            <a:r>
              <a:rPr lang="ru-RU" sz="2600" b="1" dirty="0">
                <a:solidFill>
                  <a:schemeClr val="tx1"/>
                </a:solidFill>
              </a:rPr>
              <a:t>3. </a:t>
            </a:r>
            <a:r>
              <a:rPr lang="ru-RU" sz="2600" dirty="0">
                <a:solidFill>
                  <a:schemeClr val="tx1"/>
                </a:solidFill>
              </a:rPr>
              <a:t>появление самостоятельных дыхательных </a:t>
            </a:r>
            <a:r>
              <a:rPr lang="ru-RU" sz="2600" dirty="0" smtClean="0">
                <a:solidFill>
                  <a:schemeClr val="tx1"/>
                </a:solidFill>
              </a:rPr>
              <a:t>движений;</a:t>
            </a:r>
            <a:endParaRPr lang="ru-RU" sz="2600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sz="2600" b="1" dirty="0">
                <a:solidFill>
                  <a:schemeClr val="tx1"/>
                </a:solidFill>
              </a:rPr>
              <a:t>4. </a:t>
            </a:r>
            <a:r>
              <a:rPr lang="ru-RU" sz="2600" dirty="0">
                <a:solidFill>
                  <a:schemeClr val="tx1"/>
                </a:solidFill>
              </a:rPr>
              <a:t>сужение зрачков, появление реакции их на свет;</a:t>
            </a:r>
          </a:p>
          <a:p>
            <a:pPr marL="114300" indent="0">
              <a:buNone/>
            </a:pPr>
            <a:r>
              <a:rPr lang="ru-RU" sz="2600" b="1" dirty="0">
                <a:solidFill>
                  <a:schemeClr val="tx1"/>
                </a:solidFill>
              </a:rPr>
              <a:t>5.</a:t>
            </a:r>
            <a:r>
              <a:rPr lang="ru-RU" sz="2600" dirty="0">
                <a:solidFill>
                  <a:schemeClr val="tx1"/>
                </a:solidFill>
              </a:rPr>
              <a:t> восстановление сознания.</a:t>
            </a:r>
          </a:p>
          <a:p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157191"/>
            <a:ext cx="6353493" cy="149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2837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Критерии прекращения мероприятий по оживлению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52600"/>
            <a:ext cx="8784976" cy="491676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ru-RU" b="1" dirty="0">
                <a:solidFill>
                  <a:schemeClr val="tx1"/>
                </a:solidFill>
              </a:rPr>
              <a:t>Общепризнанными критериями </a:t>
            </a:r>
            <a:r>
              <a:rPr lang="ru-RU" b="1" dirty="0" smtClean="0">
                <a:solidFill>
                  <a:schemeClr val="tx1"/>
                </a:solidFill>
              </a:rPr>
              <a:t>являются </a:t>
            </a:r>
            <a:r>
              <a:rPr lang="ru-RU" b="1" dirty="0">
                <a:solidFill>
                  <a:schemeClr val="tx1"/>
                </a:solidFill>
              </a:rPr>
              <a:t>следующие: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полное </a:t>
            </a:r>
            <a:r>
              <a:rPr lang="ru-RU" dirty="0">
                <a:solidFill>
                  <a:schemeClr val="tx1"/>
                </a:solidFill>
              </a:rPr>
              <a:t>и устойчивое отсутствие сознания;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устойчивое </a:t>
            </a:r>
            <a:r>
              <a:rPr lang="ru-RU" dirty="0">
                <a:solidFill>
                  <a:schemeClr val="tx1"/>
                </a:solidFill>
              </a:rPr>
              <a:t>отсутствие самостоятельного дыхания;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исчезновение </a:t>
            </a:r>
            <a:r>
              <a:rPr lang="ru-RU" dirty="0">
                <a:solidFill>
                  <a:schemeClr val="tx1"/>
                </a:solidFill>
              </a:rPr>
              <a:t>любых реакций на внешние раздражители;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атония (</a:t>
            </a:r>
            <a:r>
              <a:rPr lang="ru-RU" dirty="0">
                <a:solidFill>
                  <a:schemeClr val="tx1"/>
                </a:solidFill>
              </a:rPr>
              <a:t>отсутствие нормального </a:t>
            </a:r>
            <a:r>
              <a:rPr lang="ru-RU" dirty="0" smtClean="0">
                <a:solidFill>
                  <a:schemeClr val="tx1"/>
                </a:solidFill>
              </a:rPr>
              <a:t>тонуса) </a:t>
            </a:r>
            <a:r>
              <a:rPr lang="ru-RU" dirty="0">
                <a:solidFill>
                  <a:schemeClr val="tx1"/>
                </a:solidFill>
              </a:rPr>
              <a:t>всех мышц;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исчезновение </a:t>
            </a:r>
            <a:r>
              <a:rPr lang="ru-RU" dirty="0">
                <a:solidFill>
                  <a:schemeClr val="tx1"/>
                </a:solidFill>
              </a:rPr>
              <a:t>регуляции температуры тела;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полное </a:t>
            </a:r>
            <a:r>
              <a:rPr lang="ru-RU" dirty="0">
                <a:solidFill>
                  <a:schemeClr val="tx1"/>
                </a:solidFill>
              </a:rPr>
              <a:t>и устойчивое отсутствие </a:t>
            </a:r>
            <a:r>
              <a:rPr lang="ru-RU" dirty="0" smtClean="0">
                <a:solidFill>
                  <a:schemeClr val="tx1"/>
                </a:solidFill>
              </a:rPr>
              <a:t>активности </a:t>
            </a:r>
            <a:r>
              <a:rPr lang="ru-RU" dirty="0">
                <a:solidFill>
                  <a:schemeClr val="tx1"/>
                </a:solidFill>
              </a:rPr>
              <a:t>головного мозга.</a:t>
            </a:r>
          </a:p>
          <a:p>
            <a:pPr marL="11430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Безусловным </a:t>
            </a:r>
            <a:r>
              <a:rPr lang="ru-RU" dirty="0">
                <a:solidFill>
                  <a:schemeClr val="tx1"/>
                </a:solidFill>
              </a:rPr>
              <a:t>показанием к прекращению реанимации являются </a:t>
            </a:r>
            <a:r>
              <a:rPr lang="ru-RU" b="1" dirty="0">
                <a:solidFill>
                  <a:schemeClr val="tx1"/>
                </a:solidFill>
              </a:rPr>
              <a:t>явные признаки </a:t>
            </a:r>
            <a:r>
              <a:rPr lang="ru-RU" b="1" dirty="0" smtClean="0">
                <a:solidFill>
                  <a:schemeClr val="tx1"/>
                </a:solidFill>
              </a:rPr>
              <a:t>смерти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>
              <a:buClrTx/>
            </a:pPr>
            <a:r>
              <a:rPr lang="ru-RU" dirty="0" smtClean="0">
                <a:solidFill>
                  <a:schemeClr val="tx1"/>
                </a:solidFill>
              </a:rPr>
              <a:t>помутнение </a:t>
            </a:r>
            <a:r>
              <a:rPr lang="ru-RU" dirty="0">
                <a:solidFill>
                  <a:schemeClr val="tx1"/>
                </a:solidFill>
              </a:rPr>
              <a:t>и высыхание роговиц </a:t>
            </a:r>
            <a:r>
              <a:rPr lang="ru-RU" dirty="0" smtClean="0">
                <a:solidFill>
                  <a:schemeClr val="tx1"/>
                </a:solidFill>
              </a:rPr>
              <a:t>глаз</a:t>
            </a:r>
          </a:p>
          <a:p>
            <a:pPr>
              <a:buClrTx/>
            </a:pPr>
            <a:r>
              <a:rPr lang="ru-RU" dirty="0" smtClean="0">
                <a:solidFill>
                  <a:schemeClr val="tx1"/>
                </a:solidFill>
              </a:rPr>
              <a:t>похолодание тела</a:t>
            </a:r>
          </a:p>
          <a:p>
            <a:pPr>
              <a:buClrTx/>
            </a:pPr>
            <a:r>
              <a:rPr lang="ru-RU" dirty="0" smtClean="0">
                <a:solidFill>
                  <a:schemeClr val="tx1"/>
                </a:solidFill>
              </a:rPr>
              <a:t>появление </a:t>
            </a:r>
            <a:r>
              <a:rPr lang="ru-RU" dirty="0">
                <a:solidFill>
                  <a:schemeClr val="tx1"/>
                </a:solidFill>
              </a:rPr>
              <a:t>трупных пятен и трупного </a:t>
            </a:r>
            <a:r>
              <a:rPr lang="ru-RU" dirty="0" smtClean="0">
                <a:solidFill>
                  <a:schemeClr val="tx1"/>
                </a:solidFill>
              </a:rPr>
              <a:t>окоченения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6034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Определение понятия Первая помощь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ru-RU" sz="2200" dirty="0" smtClean="0"/>
              <a:t>	Первая </a:t>
            </a:r>
            <a:r>
              <a:rPr lang="ru-RU" sz="2200" dirty="0"/>
              <a:t>медицинская помощь представляет собой комплекс срочных мероприятий, направленных на сохранение жизни и здоровья пострадавших при травмах, несчастных случаях, отравлениях и внезапных заболеваниях. Время до момента получения помощи пострадавшим должно быть предельно сокращено. Действовать необходимо решительно и правильно. Для этого необходимо изучить последовательность оказания первой медицинской помощи.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941168"/>
            <a:ext cx="608647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0481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Перечень состояний, требующих первой помощи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712968" cy="4988768"/>
          </a:xfrm>
        </p:spPr>
        <p:txBody>
          <a:bodyPr>
            <a:noAutofit/>
          </a:bodyPr>
          <a:lstStyle/>
          <a:p>
            <a:pPr marL="114300" indent="0">
              <a:lnSpc>
                <a:spcPct val="110000"/>
              </a:lnSpc>
              <a:buNone/>
            </a:pPr>
            <a:r>
              <a:rPr lang="ru-RU" sz="1800" b="1" spc="3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1800" b="1" spc="30" dirty="0">
                <a:solidFill>
                  <a:schemeClr val="tx1"/>
                </a:solidFill>
              </a:rPr>
              <a:t>. </a:t>
            </a:r>
            <a:r>
              <a:rPr lang="ru-RU" sz="1800" spc="30" dirty="0">
                <a:solidFill>
                  <a:schemeClr val="tx1"/>
                </a:solidFill>
              </a:rPr>
              <a:t>Различные виды ран (резаные, колотые, рваные, рубленные и т.д</a:t>
            </a:r>
            <a:r>
              <a:rPr lang="ru-RU" sz="1800" spc="30" dirty="0" smtClean="0">
                <a:solidFill>
                  <a:schemeClr val="tx1"/>
                </a:solidFill>
              </a:rPr>
              <a:t>.)</a:t>
            </a:r>
            <a:endParaRPr lang="ru-RU" sz="1800" spc="30" dirty="0">
              <a:solidFill>
                <a:schemeClr val="tx1"/>
              </a:solidFill>
            </a:endParaRPr>
          </a:p>
          <a:p>
            <a:pPr marL="114300" indent="0">
              <a:lnSpc>
                <a:spcPct val="110000"/>
              </a:lnSpc>
              <a:buNone/>
            </a:pPr>
            <a:r>
              <a:rPr lang="ru-RU" sz="1800" b="1" spc="30" dirty="0">
                <a:solidFill>
                  <a:schemeClr val="tx1"/>
                </a:solidFill>
              </a:rPr>
              <a:t>2.</a:t>
            </a:r>
            <a:r>
              <a:rPr lang="ru-RU" sz="1800" spc="30" dirty="0">
                <a:solidFill>
                  <a:schemeClr val="tx1"/>
                </a:solidFill>
              </a:rPr>
              <a:t> Травмы и повреждения </a:t>
            </a:r>
            <a:endParaRPr lang="ru-RU" sz="1800" spc="30" dirty="0" smtClean="0">
              <a:solidFill>
                <a:schemeClr val="tx1"/>
              </a:solidFill>
            </a:endParaRPr>
          </a:p>
          <a:p>
            <a:pPr marL="114300" indent="0">
              <a:lnSpc>
                <a:spcPct val="110000"/>
              </a:lnSpc>
              <a:buNone/>
            </a:pPr>
            <a:r>
              <a:rPr lang="ru-RU" sz="1800" b="1" spc="30" dirty="0" smtClean="0">
                <a:solidFill>
                  <a:schemeClr val="tx1"/>
                </a:solidFill>
              </a:rPr>
              <a:t>3</a:t>
            </a:r>
            <a:r>
              <a:rPr lang="ru-RU" sz="1800" b="1" spc="30" dirty="0">
                <a:solidFill>
                  <a:schemeClr val="tx1"/>
                </a:solidFill>
              </a:rPr>
              <a:t>.</a:t>
            </a:r>
            <a:r>
              <a:rPr lang="ru-RU" sz="1800" spc="30" dirty="0">
                <a:solidFill>
                  <a:schemeClr val="tx1"/>
                </a:solidFill>
              </a:rPr>
              <a:t> Шок </a:t>
            </a:r>
            <a:endParaRPr lang="ru-RU" sz="1800" spc="30" dirty="0" smtClean="0">
              <a:solidFill>
                <a:schemeClr val="tx1"/>
              </a:solidFill>
            </a:endParaRPr>
          </a:p>
          <a:p>
            <a:pPr marL="114300" indent="0">
              <a:lnSpc>
                <a:spcPct val="110000"/>
              </a:lnSpc>
              <a:buNone/>
            </a:pPr>
            <a:r>
              <a:rPr lang="ru-RU" sz="1800" b="1" spc="30" dirty="0" smtClean="0">
                <a:solidFill>
                  <a:schemeClr val="tx1"/>
                </a:solidFill>
              </a:rPr>
              <a:t>5</a:t>
            </a:r>
            <a:r>
              <a:rPr lang="ru-RU" sz="1800" b="1" spc="30" dirty="0">
                <a:solidFill>
                  <a:schemeClr val="tx1"/>
                </a:solidFill>
              </a:rPr>
              <a:t>.</a:t>
            </a:r>
            <a:r>
              <a:rPr lang="ru-RU" sz="1800" spc="30" dirty="0">
                <a:solidFill>
                  <a:schemeClr val="tx1"/>
                </a:solidFill>
              </a:rPr>
              <a:t> Отморожение</a:t>
            </a:r>
          </a:p>
          <a:p>
            <a:pPr marL="114300" indent="0">
              <a:lnSpc>
                <a:spcPct val="110000"/>
              </a:lnSpc>
              <a:buNone/>
            </a:pPr>
            <a:r>
              <a:rPr lang="ru-RU" sz="1800" b="1" spc="30" dirty="0">
                <a:solidFill>
                  <a:schemeClr val="tx1"/>
                </a:solidFill>
              </a:rPr>
              <a:t>6.</a:t>
            </a:r>
            <a:r>
              <a:rPr lang="ru-RU" sz="1800" spc="30" dirty="0">
                <a:solidFill>
                  <a:schemeClr val="tx1"/>
                </a:solidFill>
              </a:rPr>
              <a:t> Сердечный приступ или Инфаркт (омертвение участка сердечной мышцы вследствие нарушения ее кровоснабжения, проявляющийся в нарушении сердечной деятельности)</a:t>
            </a:r>
          </a:p>
          <a:p>
            <a:pPr marL="114300" indent="0">
              <a:lnSpc>
                <a:spcPct val="110000"/>
              </a:lnSpc>
              <a:buNone/>
            </a:pPr>
            <a:r>
              <a:rPr lang="ru-RU" sz="1800" b="1" spc="30" dirty="0">
                <a:solidFill>
                  <a:schemeClr val="tx1"/>
                </a:solidFill>
              </a:rPr>
              <a:t>7. </a:t>
            </a:r>
            <a:r>
              <a:rPr lang="ru-RU" sz="1800" spc="30" dirty="0">
                <a:solidFill>
                  <a:schemeClr val="tx1"/>
                </a:solidFill>
              </a:rPr>
              <a:t>Анафилактический шок (обширная аллергическая реакция немедленного типа, возникающая при попадании в организм </a:t>
            </a:r>
            <a:r>
              <a:rPr lang="ru-RU" sz="1800" spc="30" dirty="0" smtClean="0">
                <a:solidFill>
                  <a:schemeClr val="tx1"/>
                </a:solidFill>
              </a:rPr>
              <a:t>аллергена).</a:t>
            </a:r>
            <a:endParaRPr lang="ru-RU" sz="1800" spc="30" dirty="0">
              <a:solidFill>
                <a:schemeClr val="tx1"/>
              </a:solidFill>
            </a:endParaRPr>
          </a:p>
          <a:p>
            <a:pPr marL="114300" indent="0">
              <a:lnSpc>
                <a:spcPct val="110000"/>
              </a:lnSpc>
              <a:buNone/>
            </a:pPr>
            <a:r>
              <a:rPr lang="ru-RU" sz="1800" b="1" spc="30" dirty="0">
                <a:solidFill>
                  <a:schemeClr val="tx1"/>
                </a:solidFill>
              </a:rPr>
              <a:t>8. </a:t>
            </a:r>
            <a:r>
              <a:rPr lang="ru-RU" sz="1800" spc="30" dirty="0">
                <a:solidFill>
                  <a:schemeClr val="tx1"/>
                </a:solidFill>
              </a:rPr>
              <a:t>Отравление угарным газом</a:t>
            </a:r>
          </a:p>
          <a:p>
            <a:pPr marL="114300" indent="0">
              <a:lnSpc>
                <a:spcPct val="110000"/>
              </a:lnSpc>
              <a:buNone/>
            </a:pPr>
            <a:r>
              <a:rPr lang="ru-RU" sz="1800" b="1" spc="30" dirty="0" smtClean="0">
                <a:solidFill>
                  <a:schemeClr val="tx1"/>
                </a:solidFill>
              </a:rPr>
              <a:t>9.</a:t>
            </a:r>
            <a:r>
              <a:rPr lang="ru-RU" sz="1800" spc="30" dirty="0" smtClean="0">
                <a:solidFill>
                  <a:schemeClr val="tx1"/>
                </a:solidFill>
              </a:rPr>
              <a:t> </a:t>
            </a:r>
            <a:r>
              <a:rPr lang="ru-RU" sz="1800" spc="30" dirty="0">
                <a:solidFill>
                  <a:schemeClr val="tx1"/>
                </a:solidFill>
              </a:rPr>
              <a:t>Инсульт </a:t>
            </a:r>
            <a:r>
              <a:rPr lang="ru-RU" sz="1800" spc="30" dirty="0" smtClean="0">
                <a:solidFill>
                  <a:schemeClr val="tx1"/>
                </a:solidFill>
              </a:rPr>
              <a:t>(острое </a:t>
            </a:r>
            <a:r>
              <a:rPr lang="ru-RU" sz="1800" spc="30" dirty="0">
                <a:solidFill>
                  <a:schemeClr val="tx1"/>
                </a:solidFill>
              </a:rPr>
              <a:t>нарушение кровообращения в головном или спинном мозге с развитием стойких симптомов поражения центральной нервной системы.)</a:t>
            </a:r>
          </a:p>
          <a:p>
            <a:pPr marL="114300" indent="0">
              <a:lnSpc>
                <a:spcPct val="110000"/>
              </a:lnSpc>
              <a:buNone/>
            </a:pPr>
            <a:r>
              <a:rPr lang="ru-RU" sz="1800" b="1" spc="30" dirty="0">
                <a:solidFill>
                  <a:schemeClr val="tx1"/>
                </a:solidFill>
              </a:rPr>
              <a:t>10. </a:t>
            </a:r>
            <a:r>
              <a:rPr lang="ru-RU" sz="1800" spc="30" dirty="0" smtClean="0">
                <a:solidFill>
                  <a:schemeClr val="tx1"/>
                </a:solidFill>
              </a:rPr>
              <a:t>Обморок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487455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" y="-6215"/>
            <a:ext cx="9142754" cy="6864215"/>
          </a:xfrm>
        </p:spPr>
      </p:pic>
    </p:spTree>
    <p:extLst>
      <p:ext uri="{BB962C8B-B14F-4D97-AF65-F5344CB8AC3E}">
        <p14:creationId xmlns:p14="http://schemas.microsoft.com/office/powerpoint/2010/main" val="13235856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Общие принципы оказания Первой помощи пораженным в чрезвычайной ситуации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9994" y="4130525"/>
            <a:ext cx="4840530" cy="2619245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Необходимо </a:t>
            </a:r>
            <a:r>
              <a:rPr lang="ru-RU" sz="1800" dirty="0">
                <a:solidFill>
                  <a:schemeClr val="tx1"/>
                </a:solidFill>
              </a:rPr>
              <a:t>принять меры к прекращению воздействия повреждающих факторов (извлечь утопающего из воды, потушить горящую одежду, вынести пострадавшего из горящего помещения или из зоны заражения ядовитыми веществами, отключить электрический ток и т.п.). 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94" y="1606400"/>
            <a:ext cx="4467225" cy="25241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606400"/>
            <a:ext cx="3851920" cy="525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2698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Определение признаков жизни человека при отсутствии сознания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52600"/>
            <a:ext cx="8784976" cy="3188567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ru-RU" dirty="0">
                <a:solidFill>
                  <a:schemeClr val="tx1"/>
                </a:solidFill>
              </a:rPr>
              <a:t>Признаки жизни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1.</a:t>
            </a:r>
            <a:r>
              <a:rPr lang="ru-RU" dirty="0">
                <a:solidFill>
                  <a:schemeClr val="tx1"/>
                </a:solidFill>
              </a:rPr>
              <a:t> наличие пульса </a:t>
            </a:r>
            <a:r>
              <a:rPr lang="ru-RU" dirty="0" smtClean="0">
                <a:solidFill>
                  <a:schemeClr val="tx1"/>
                </a:solidFill>
              </a:rPr>
              <a:t>на сонной </a:t>
            </a:r>
            <a:r>
              <a:rPr lang="ru-RU" dirty="0">
                <a:solidFill>
                  <a:schemeClr val="tx1"/>
                </a:solidFill>
              </a:rPr>
              <a:t>артерии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2.</a:t>
            </a:r>
            <a:r>
              <a:rPr lang="ru-RU" dirty="0">
                <a:solidFill>
                  <a:schemeClr val="tx1"/>
                </a:solidFill>
              </a:rPr>
              <a:t> наличие самостоятельного дыхания. Устанавливается по движению грудной клетки, по увлажнению зеркала, приложенного ко рту и носу пострадавшего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3. </a:t>
            </a:r>
            <a:r>
              <a:rPr lang="ru-RU" dirty="0">
                <a:solidFill>
                  <a:schemeClr val="tx1"/>
                </a:solidFill>
              </a:rPr>
              <a:t>реакция зрачка на свет. Если открытый глаз пострадавшего заслонить рукой, а затем быстро отвести ее в сторону, то наблюдается сужение зрачка. </a:t>
            </a:r>
            <a:endParaRPr lang="ru-RU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515119"/>
            <a:ext cx="3528392" cy="21758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13626" y="5603039"/>
            <a:ext cx="4246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Места определения пульса у пострадавших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40372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Понятие о Клинической смерти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435280" cy="4844752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ru-RU" b="1" dirty="0">
                <a:solidFill>
                  <a:schemeClr val="tx1"/>
                </a:solidFill>
              </a:rPr>
              <a:t>Клиническая смерть </a:t>
            </a:r>
            <a:r>
              <a:rPr lang="ru-RU" dirty="0">
                <a:solidFill>
                  <a:schemeClr val="tx1"/>
                </a:solidFill>
              </a:rPr>
              <a:t>– это состояние организма, когда имеет место остановка сердцебиения, прекращение дыхания и потеря сознания. При этом обмен веществ не прекращается, сохраняется естественная температура тела и кора больших полушарий мозга активна. </a:t>
            </a:r>
            <a:endParaRPr lang="ru-RU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Основные </a:t>
            </a:r>
            <a:r>
              <a:rPr lang="ru-RU" b="1" dirty="0">
                <a:solidFill>
                  <a:schemeClr val="tx1"/>
                </a:solidFill>
              </a:rPr>
              <a:t>признаки клинической смерти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pPr lvl="0">
              <a:buClrTx/>
            </a:pPr>
            <a:r>
              <a:rPr lang="ru-RU" dirty="0">
                <a:solidFill>
                  <a:schemeClr val="tx1"/>
                </a:solidFill>
              </a:rPr>
              <a:t>отсутствие пульса на сонных артериях</a:t>
            </a:r>
          </a:p>
          <a:p>
            <a:pPr lvl="0">
              <a:buClrTx/>
            </a:pPr>
            <a:r>
              <a:rPr lang="ru-RU" dirty="0">
                <a:solidFill>
                  <a:schemeClr val="tx1"/>
                </a:solidFill>
              </a:rPr>
              <a:t>отсутствие самостоятельного дыхания</a:t>
            </a:r>
          </a:p>
          <a:p>
            <a:pPr lvl="0">
              <a:buClrTx/>
            </a:pPr>
            <a:r>
              <a:rPr lang="ru-RU" dirty="0">
                <a:solidFill>
                  <a:schemeClr val="tx1"/>
                </a:solidFill>
              </a:rPr>
              <a:t>расширение зрачков – они расширяются через 40-60 секунд после остановки кровообращения</a:t>
            </a:r>
          </a:p>
          <a:p>
            <a:pPr marL="114300" indent="0">
              <a:buNone/>
            </a:pPr>
            <a:r>
              <a:rPr lang="ru-RU" b="1" dirty="0">
                <a:solidFill>
                  <a:schemeClr val="tx1"/>
                </a:solidFill>
              </a:rPr>
              <a:t>Дополнительные признаки клинической </a:t>
            </a:r>
            <a:r>
              <a:rPr lang="ru-RU" b="1" dirty="0" smtClean="0">
                <a:solidFill>
                  <a:schemeClr val="tx1"/>
                </a:solidFill>
              </a:rPr>
              <a:t>смерти:</a:t>
            </a:r>
            <a:endParaRPr lang="ru-RU" b="1" dirty="0">
              <a:solidFill>
                <a:schemeClr val="tx1"/>
              </a:solidFill>
            </a:endParaRPr>
          </a:p>
          <a:p>
            <a:pPr>
              <a:buClrTx/>
            </a:pPr>
            <a:r>
              <a:rPr lang="ru-RU" dirty="0">
                <a:solidFill>
                  <a:schemeClr val="tx1"/>
                </a:solidFill>
              </a:rPr>
              <a:t>отсутствие сознания</a:t>
            </a:r>
          </a:p>
          <a:p>
            <a:pPr>
              <a:buClrTx/>
            </a:pPr>
            <a:r>
              <a:rPr lang="ru-RU" dirty="0">
                <a:solidFill>
                  <a:schemeClr val="tx1"/>
                </a:solidFill>
              </a:rPr>
              <a:t>бледность кожных покровов</a:t>
            </a:r>
          </a:p>
          <a:p>
            <a:pPr>
              <a:buClrTx/>
            </a:pPr>
            <a:r>
              <a:rPr lang="ru-RU" dirty="0">
                <a:solidFill>
                  <a:schemeClr val="tx1"/>
                </a:solidFill>
              </a:rPr>
              <a:t>отсутствие самостоятельных движений (однако возможны редкие судорожные сокращения мышц при острой остановке кровообращения)</a:t>
            </a:r>
          </a:p>
          <a:p>
            <a:pPr>
              <a:buClrTx/>
            </a:pPr>
            <a:r>
              <a:rPr lang="ru-RU" dirty="0">
                <a:solidFill>
                  <a:schemeClr val="tx1"/>
                </a:solidFill>
              </a:rPr>
              <a:t>неестественное положение больного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3846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Последовательность мероприятий по оживлению организма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52600"/>
            <a:ext cx="8784976" cy="4988768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Порядок действий при реанимации </a:t>
            </a:r>
            <a:r>
              <a:rPr lang="ru-RU" sz="2600" dirty="0" smtClean="0">
                <a:solidFill>
                  <a:schemeClr val="tx1"/>
                </a:solidFill>
              </a:rPr>
              <a:t>пострадавшего</a:t>
            </a:r>
            <a:r>
              <a:rPr lang="ru-RU" sz="2600" dirty="0">
                <a:solidFill>
                  <a:schemeClr val="tx1"/>
                </a:solidFill>
              </a:rPr>
              <a:t>:</a:t>
            </a:r>
            <a:endParaRPr lang="ru-RU" sz="2600" dirty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ru-RU" sz="2600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1</a:t>
            </a:r>
            <a:r>
              <a:rPr lang="ru-RU" sz="2600" dirty="0">
                <a:solidFill>
                  <a:schemeClr val="tx1"/>
                </a:solidFill>
              </a:rPr>
              <a:t>. Необходимо убедиться в наличии пульса на сонной артерии и дыхания. </a:t>
            </a:r>
          </a:p>
          <a:p>
            <a:pPr marL="11430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2. Если пульс есть, а дыхание отсутствует, немедленно приступают к проведению искусственной вентиляции легких</a:t>
            </a:r>
            <a:r>
              <a:rPr lang="ru-RU" sz="1900" dirty="0">
                <a:solidFill>
                  <a:schemeClr val="tx1"/>
                </a:solidFill>
              </a:rPr>
              <a:t>. </a:t>
            </a:r>
            <a:endParaRPr lang="ru-RU" sz="1900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ru-RU" sz="2200" dirty="0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	Сначала </a:t>
            </a:r>
            <a:r>
              <a:rPr lang="ru-RU" sz="2200" dirty="0">
                <a:solidFill>
                  <a:schemeClr val="tx1"/>
                </a:solidFill>
              </a:rPr>
              <a:t>обеспечивают восстановление проходимости дыхательных путей. Для этого пострадавшего укладывают на спину, проверяют и очищают ротовую полость от инородных тел. Если дыхательные пути свободны, но дыхание отсутствует, приступают к искусственной вентиляции легких методом «рот в рот» или «рот в нос».</a:t>
            </a:r>
          </a:p>
          <a:p>
            <a:pPr marL="11430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28842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обеспечение </a:t>
            </a:r>
            <a:r>
              <a:rPr lang="ru-RU" sz="2800" b="1" dirty="0">
                <a:solidFill>
                  <a:srgbClr val="FF0000"/>
                </a:solidFill>
              </a:rPr>
              <a:t>свободной проходимости дыхательных путей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95536" y="5373216"/>
            <a:ext cx="8229600" cy="1244352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ru-RU" i="1" dirty="0"/>
              <a:t>а — западение языка; б — разгибание </a:t>
            </a:r>
            <a:r>
              <a:rPr lang="ru-RU" i="1" dirty="0" smtClean="0"/>
              <a:t>головы;</a:t>
            </a:r>
          </a:p>
          <a:p>
            <a:pPr marL="114300" indent="0">
              <a:buNone/>
            </a:pPr>
            <a:r>
              <a:rPr lang="ru-RU" i="1" dirty="0" smtClean="0"/>
              <a:t>в </a:t>
            </a:r>
            <a:r>
              <a:rPr lang="ru-RU" i="1" dirty="0"/>
              <a:t>— выдвижение нижней челюсти; г — открывание рта</a:t>
            </a:r>
            <a:br>
              <a:rPr lang="ru-RU" i="1" dirty="0"/>
            </a:b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844824"/>
            <a:ext cx="5500000" cy="35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5102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B98557-7A3E-4AC4-AFA6-A5CFE55CA2A1}"/>
</file>

<file path=customXml/itemProps2.xml><?xml version="1.0" encoding="utf-8"?>
<ds:datastoreItem xmlns:ds="http://schemas.openxmlformats.org/officeDocument/2006/customXml" ds:itemID="{001C2222-1BE7-4B97-AEE7-35912205DBFC}"/>
</file>

<file path=customXml/itemProps3.xml><?xml version="1.0" encoding="utf-8"?>
<ds:datastoreItem xmlns:ds="http://schemas.openxmlformats.org/officeDocument/2006/customXml" ds:itemID="{84575384-5FDA-4C49-9AA1-34DBFBCFC12A}"/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98</TotalTime>
  <Words>438</Words>
  <Application>Microsoft Office PowerPoint</Application>
  <PresentationFormat>Экран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Аптека</vt:lpstr>
      <vt:lpstr>Состояния, Требующие оказания первой медицинской помощи. Первая помощь пострадавшим</vt:lpstr>
      <vt:lpstr>Определение понятия Первая помощь</vt:lpstr>
      <vt:lpstr>Перечень состояний, требующих первой помощи</vt:lpstr>
      <vt:lpstr>Презентация PowerPoint</vt:lpstr>
      <vt:lpstr>Общие принципы оказания Первой помощи пораженным в чрезвычайной ситуации</vt:lpstr>
      <vt:lpstr>Определение признаков жизни человека при отсутствии сознания</vt:lpstr>
      <vt:lpstr>Понятие о Клинической смерти</vt:lpstr>
      <vt:lpstr>Последовательность мероприятий по оживлению организма</vt:lpstr>
      <vt:lpstr>обеспечение свободной проходимости дыхательных путей</vt:lpstr>
      <vt:lpstr>Восстановление работы сердца</vt:lpstr>
      <vt:lpstr>Искусственное дыхание методом «изо рта в рот»</vt:lpstr>
      <vt:lpstr>Наружный массаж сердца</vt:lpstr>
      <vt:lpstr>Признаки эффективности мероприятий по оживлению организма</vt:lpstr>
      <vt:lpstr>Критерии прекращения мероприятий по оживлению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Состояния, Требующие оказания первой медицинской помощи. Первая помощь пострадавшим</dc:title>
  <dc:creator>Alina</dc:creator>
  <cp:lastModifiedBy>Alina</cp:lastModifiedBy>
  <cp:revision>10</cp:revision>
  <dcterms:created xsi:type="dcterms:W3CDTF">2014-11-14T21:52:25Z</dcterms:created>
  <dcterms:modified xsi:type="dcterms:W3CDTF">2014-11-14T23:30:40Z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